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hVddhu1fbVEgzMa0gyrY1XIT7p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c2088928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2dc2088928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dc1f649c5a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2dc1f649c5a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dc1f649c5a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2dc1f649c5a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c1f649c5a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dc1f649c5a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dc1f649c5a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dc1f649c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c1f649c5a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dc1f649c5a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c20889284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dc20889284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c1f649c5a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dc1f649c5a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dc1f649c5a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dc1f649c5a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c1f649c5a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dc1f649c5a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dc1f649c5a_0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dc1f649c5a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c1f649c5a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dc1f649c5a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dc1f649c5a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dc1f649c5a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dc1f649c5a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dc1f649c5a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dc1f649c5a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dc1f649c5a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c1f649c5a_0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dc1f649c5a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dc20889284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dc20889284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dc1f649c5a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dc1f649c5a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c20889284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dc20889284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dc1f649c5a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dc1f649c5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c1f649c5a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dc1f649c5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c1f649c5a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dc1f649c5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dc1f649c5a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dc1f649c5a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c1f649c5a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dc1f649c5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7"/>
          <p:cNvSpPr/>
          <p:nvPr>
            <p:ph idx="2" type="pic"/>
          </p:nvPr>
        </p:nvSpPr>
        <p:spPr>
          <a:xfrm>
            <a:off x="1792288" y="612775"/>
            <a:ext cx="5486400" cy="4114800"/>
          </a:xfrm>
          <a:prstGeom prst="rect">
            <a:avLst/>
          </a:prstGeom>
          <a:noFill/>
          <a:ln>
            <a:noFill/>
          </a:ln>
        </p:spPr>
      </p:sp>
      <p:sp>
        <p:nvSpPr>
          <p:cNvPr id="68" name="Google Shape;68;p5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g2dc20889284_0_10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g2dc20889284_0_10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g2dc20889284_0_10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5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5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5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5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g2dc20889284_0_0"/>
          <p:cNvSpPr txBox="1"/>
          <p:nvPr>
            <p:ph type="ctrTitle"/>
          </p:nvPr>
        </p:nvSpPr>
        <p:spPr>
          <a:xfrm>
            <a:off x="260875" y="134671"/>
            <a:ext cx="6630000" cy="950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Introduction to Islam</a:t>
            </a:r>
            <a:endParaRPr sz="4700">
              <a:solidFill>
                <a:schemeClr val="lt1"/>
              </a:solidFill>
              <a:latin typeface="Georgia"/>
              <a:ea typeface="Georgia"/>
              <a:cs typeface="Georgia"/>
              <a:sym typeface="Georgia"/>
            </a:endParaRPr>
          </a:p>
        </p:txBody>
      </p:sp>
      <p:sp>
        <p:nvSpPr>
          <p:cNvPr id="89" name="Google Shape;89;g2dc20889284_0_0"/>
          <p:cNvSpPr txBox="1"/>
          <p:nvPr>
            <p:ph idx="1" type="subTitle"/>
          </p:nvPr>
        </p:nvSpPr>
        <p:spPr>
          <a:xfrm>
            <a:off x="4910675" y="1198542"/>
            <a:ext cx="4043400" cy="1286400"/>
          </a:xfrm>
          <a:prstGeom prst="rect">
            <a:avLst/>
          </a:prstGeom>
          <a:solidFill>
            <a:srgbClr val="4C1130"/>
          </a:solidFill>
          <a:ln cap="flat" cmpd="sng" w="28575">
            <a:solidFill>
              <a:schemeClr val="lt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SzPct val="87500"/>
              <a:buNone/>
            </a:pPr>
            <a:r>
              <a:rPr lang="en-GB">
                <a:solidFill>
                  <a:schemeClr val="lt1"/>
                </a:solidFill>
                <a:latin typeface="Georgia"/>
                <a:ea typeface="Georgia"/>
                <a:cs typeface="Georgia"/>
                <a:sym typeface="Georgia"/>
              </a:rPr>
              <a:t>Mustafa Hegazy</a:t>
            </a:r>
            <a:endParaRPr>
              <a:solidFill>
                <a:schemeClr val="lt1"/>
              </a:solidFill>
              <a:latin typeface="Georgia"/>
              <a:ea typeface="Georgia"/>
              <a:cs typeface="Georgia"/>
              <a:sym typeface="Georgia"/>
            </a:endParaRPr>
          </a:p>
          <a:p>
            <a:pPr indent="0" lvl="0" marL="0" rtl="0" algn="ctr">
              <a:lnSpc>
                <a:spcPct val="100000"/>
              </a:lnSpc>
              <a:spcBef>
                <a:spcPts val="0"/>
              </a:spcBef>
              <a:spcAft>
                <a:spcPts val="0"/>
              </a:spcAft>
              <a:buSzPct val="87500"/>
              <a:buNone/>
            </a:pPr>
            <a:r>
              <a:rPr lang="en-GB">
                <a:solidFill>
                  <a:schemeClr val="lt1"/>
                </a:solidFill>
                <a:latin typeface="Georgia"/>
                <a:ea typeface="Georgia"/>
                <a:cs typeface="Georgia"/>
                <a:sym typeface="Georgia"/>
              </a:rPr>
              <a:t>Assistant Imam At The ICCI</a:t>
            </a:r>
            <a:endParaRPr>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g2dc1f649c5a_0_46"/>
          <p:cNvSpPr txBox="1"/>
          <p:nvPr>
            <p:ph idx="4294967295" type="body"/>
          </p:nvPr>
        </p:nvSpPr>
        <p:spPr>
          <a:xfrm>
            <a:off x="0" y="1129150"/>
            <a:ext cx="4846500" cy="3263400"/>
          </a:xfrm>
          <a:prstGeom prst="rect">
            <a:avLst/>
          </a:prstGeom>
          <a:noFill/>
          <a:ln>
            <a:noFill/>
          </a:ln>
        </p:spPr>
        <p:txBody>
          <a:bodyPr anchorCtr="0" anchor="t" bIns="91425" lIns="91425" spcFirstLastPara="1" rIns="91425" wrap="square" tIns="91425">
            <a:normAutofit/>
          </a:bodyPr>
          <a:lstStyle/>
          <a:p>
            <a:pPr indent="-431800" lvl="0" marL="457200" rtl="0" algn="l">
              <a:lnSpc>
                <a:spcPct val="115000"/>
              </a:lnSpc>
              <a:spcBef>
                <a:spcPts val="0"/>
              </a:spcBef>
              <a:spcAft>
                <a:spcPts val="0"/>
              </a:spcAft>
              <a:buClr>
                <a:schemeClr val="lt1"/>
              </a:buClr>
              <a:buSzPts val="3200"/>
              <a:buFont typeface="Georgia"/>
              <a:buChar char="●"/>
            </a:pPr>
            <a:r>
              <a:rPr lang="en-GB">
                <a:solidFill>
                  <a:schemeClr val="lt1"/>
                </a:solidFill>
                <a:latin typeface="Georgia"/>
                <a:ea typeface="Georgia"/>
                <a:cs typeface="Georgia"/>
                <a:sym typeface="Georgia"/>
              </a:rPr>
              <a:t>Style and eloquence .</a:t>
            </a:r>
            <a:endParaRPr>
              <a:solidFill>
                <a:schemeClr val="lt1"/>
              </a:solidFill>
              <a:latin typeface="Georgia"/>
              <a:ea typeface="Georgia"/>
              <a:cs typeface="Georgia"/>
              <a:sym typeface="Georgia"/>
            </a:endParaRPr>
          </a:p>
          <a:p>
            <a:pPr indent="-431800" lvl="0" marL="457200" rtl="0" algn="l">
              <a:lnSpc>
                <a:spcPct val="115000"/>
              </a:lnSpc>
              <a:spcBef>
                <a:spcPts val="0"/>
              </a:spcBef>
              <a:spcAft>
                <a:spcPts val="0"/>
              </a:spcAft>
              <a:buClr>
                <a:schemeClr val="lt1"/>
              </a:buClr>
              <a:buSzPts val="3200"/>
              <a:buFont typeface="Georgia"/>
              <a:buChar char="●"/>
            </a:pPr>
            <a:r>
              <a:rPr lang="en-GB">
                <a:solidFill>
                  <a:schemeClr val="lt1"/>
                </a:solidFill>
                <a:latin typeface="Georgia"/>
                <a:ea typeface="Georgia"/>
                <a:cs typeface="Georgia"/>
                <a:sym typeface="Georgia"/>
              </a:rPr>
              <a:t>Preserved.</a:t>
            </a:r>
            <a:endParaRPr>
              <a:solidFill>
                <a:schemeClr val="lt1"/>
              </a:solidFill>
              <a:latin typeface="Georgia"/>
              <a:ea typeface="Georgia"/>
              <a:cs typeface="Georgia"/>
              <a:sym typeface="Georgia"/>
            </a:endParaRPr>
          </a:p>
          <a:p>
            <a:pPr indent="-431800" lvl="0" marL="457200" rtl="0" algn="l">
              <a:lnSpc>
                <a:spcPct val="115000"/>
              </a:lnSpc>
              <a:spcBef>
                <a:spcPts val="0"/>
              </a:spcBef>
              <a:spcAft>
                <a:spcPts val="0"/>
              </a:spcAft>
              <a:buClr>
                <a:schemeClr val="lt1"/>
              </a:buClr>
              <a:buSzPts val="3200"/>
              <a:buFont typeface="Georgia"/>
              <a:buChar char="●"/>
            </a:pPr>
            <a:r>
              <a:rPr lang="en-GB">
                <a:solidFill>
                  <a:schemeClr val="lt1"/>
                </a:solidFill>
                <a:latin typeface="Georgia"/>
                <a:ea typeface="Georgia"/>
                <a:cs typeface="Georgia"/>
                <a:sym typeface="Georgia"/>
              </a:rPr>
              <a:t>Teachings and rules.</a:t>
            </a:r>
            <a:endParaRPr>
              <a:solidFill>
                <a:schemeClr val="lt1"/>
              </a:solidFill>
              <a:latin typeface="Georgia"/>
              <a:ea typeface="Georgia"/>
              <a:cs typeface="Georgia"/>
              <a:sym typeface="Georgia"/>
            </a:endParaRPr>
          </a:p>
          <a:p>
            <a:pPr indent="-431800" lvl="0" marL="457200" rtl="0" algn="l">
              <a:lnSpc>
                <a:spcPct val="115000"/>
              </a:lnSpc>
              <a:spcBef>
                <a:spcPts val="0"/>
              </a:spcBef>
              <a:spcAft>
                <a:spcPts val="0"/>
              </a:spcAft>
              <a:buClr>
                <a:schemeClr val="lt1"/>
              </a:buClr>
              <a:buSzPts val="3200"/>
              <a:buFont typeface="Georgia"/>
              <a:buChar char="●"/>
            </a:pPr>
            <a:r>
              <a:rPr lang="en-GB">
                <a:solidFill>
                  <a:schemeClr val="lt1"/>
                </a:solidFill>
                <a:latin typeface="Georgia"/>
                <a:ea typeface="Georgia"/>
                <a:cs typeface="Georgia"/>
                <a:sym typeface="Georgia"/>
              </a:rPr>
              <a:t>Spiritual Impact.</a:t>
            </a:r>
            <a:endParaRPr>
              <a:solidFill>
                <a:schemeClr val="lt1"/>
              </a:solidFill>
              <a:latin typeface="Georgia"/>
              <a:ea typeface="Georgia"/>
              <a:cs typeface="Georgia"/>
              <a:sym typeface="Georgia"/>
            </a:endParaRPr>
          </a:p>
          <a:p>
            <a:pPr indent="-431800" lvl="0" marL="457200" rtl="0" algn="l">
              <a:lnSpc>
                <a:spcPct val="115000"/>
              </a:lnSpc>
              <a:spcBef>
                <a:spcPts val="0"/>
              </a:spcBef>
              <a:spcAft>
                <a:spcPts val="0"/>
              </a:spcAft>
              <a:buClr>
                <a:schemeClr val="lt1"/>
              </a:buClr>
              <a:buSzPts val="3200"/>
              <a:buFont typeface="Georgia"/>
              <a:buChar char="●"/>
            </a:pPr>
            <a:r>
              <a:rPr lang="en-GB">
                <a:solidFill>
                  <a:schemeClr val="lt1"/>
                </a:solidFill>
                <a:latin typeface="Georgia"/>
                <a:ea typeface="Georgia"/>
                <a:cs typeface="Georgia"/>
                <a:sym typeface="Georgia"/>
              </a:rPr>
              <a:t>Scientific .</a:t>
            </a:r>
            <a:endParaRPr>
              <a:solidFill>
                <a:schemeClr val="lt1"/>
              </a:solidFill>
              <a:latin typeface="Georgia"/>
              <a:ea typeface="Georgia"/>
              <a:cs typeface="Georgia"/>
              <a:sym typeface="Georgia"/>
            </a:endParaRPr>
          </a:p>
        </p:txBody>
      </p:sp>
      <p:sp>
        <p:nvSpPr>
          <p:cNvPr id="145" name="Google Shape;145;g2dc1f649c5a_0_46"/>
          <p:cNvSpPr txBox="1"/>
          <p:nvPr>
            <p:ph type="ctrTitle"/>
          </p:nvPr>
        </p:nvSpPr>
        <p:spPr>
          <a:xfrm>
            <a:off x="152100" y="238250"/>
            <a:ext cx="4846500" cy="6399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73333"/>
              <a:buNone/>
            </a:pPr>
            <a:r>
              <a:rPr lang="en-GB" sz="3000">
                <a:solidFill>
                  <a:schemeClr val="lt1"/>
                </a:solidFill>
                <a:latin typeface="Georgia"/>
                <a:ea typeface="Georgia"/>
                <a:cs typeface="Georgia"/>
                <a:sym typeface="Georgia"/>
              </a:rPr>
              <a:t>The Miracle of Islam</a:t>
            </a:r>
            <a:endParaRPr sz="3000">
              <a:solidFill>
                <a:schemeClr val="lt1"/>
              </a:solidFill>
              <a:latin typeface="Georgia"/>
              <a:ea typeface="Georgia"/>
              <a:cs typeface="Georgia"/>
              <a:sym typeface="Georgia"/>
            </a:endParaRPr>
          </a:p>
        </p:txBody>
      </p:sp>
      <p:sp>
        <p:nvSpPr>
          <p:cNvPr id="146" name="Google Shape;146;g2dc1f649c5a_0_46"/>
          <p:cNvSpPr txBox="1"/>
          <p:nvPr>
            <p:ph type="ctrTitle"/>
          </p:nvPr>
        </p:nvSpPr>
        <p:spPr>
          <a:xfrm>
            <a:off x="4299200" y="878150"/>
            <a:ext cx="4846500" cy="9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Al-Qur’an:</a:t>
            </a:r>
            <a:endParaRPr sz="47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g2dc1f649c5a_0_61"/>
          <p:cNvSpPr txBox="1"/>
          <p:nvPr>
            <p:ph idx="4294967295" type="body"/>
          </p:nvPr>
        </p:nvSpPr>
        <p:spPr>
          <a:xfrm>
            <a:off x="0" y="1129150"/>
            <a:ext cx="4846500" cy="5366400"/>
          </a:xfrm>
          <a:prstGeom prst="rect">
            <a:avLst/>
          </a:prstGeom>
          <a:noFill/>
          <a:ln>
            <a:noFill/>
          </a:ln>
        </p:spPr>
        <p:txBody>
          <a:bodyPr anchorCtr="0" anchor="t" bIns="91425" lIns="91425" spcFirstLastPara="1" rIns="91425" wrap="square" tIns="91425">
            <a:normAutofit fontScale="77500" lnSpcReduction="20000"/>
          </a:bodyPr>
          <a:lstStyle/>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The Primary source of our religion.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Literally , the word of God.</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The Arabic word “Al-Quran” literally means “the recitation”.</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Completed within the life of Prophet Muhammad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Speaks to your mind , asks you to think and to search for the truth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The very first words descended on Prophet Muhammad was : </a:t>
            </a:r>
            <a:endParaRPr>
              <a:solidFill>
                <a:schemeClr val="lt1"/>
              </a:solidFill>
              <a:latin typeface="Georgia"/>
              <a:ea typeface="Georgia"/>
              <a:cs typeface="Georgia"/>
              <a:sym typeface="Georgia"/>
            </a:endParaRPr>
          </a:p>
        </p:txBody>
      </p:sp>
      <p:pic>
        <p:nvPicPr>
          <p:cNvPr id="152" name="Google Shape;152;g2dc1f649c5a_0_61"/>
          <p:cNvPicPr preferRelativeResize="0"/>
          <p:nvPr/>
        </p:nvPicPr>
        <p:blipFill>
          <a:blip r:embed="rId4">
            <a:alphaModFix/>
          </a:blip>
          <a:stretch>
            <a:fillRect/>
          </a:stretch>
        </p:blipFill>
        <p:spPr>
          <a:xfrm>
            <a:off x="4299200" y="3625825"/>
            <a:ext cx="4646401" cy="2915325"/>
          </a:xfrm>
          <a:prstGeom prst="rect">
            <a:avLst/>
          </a:prstGeom>
          <a:noFill/>
          <a:ln>
            <a:noFill/>
          </a:ln>
        </p:spPr>
      </p:pic>
      <p:sp>
        <p:nvSpPr>
          <p:cNvPr id="153" name="Google Shape;153;g2dc1f649c5a_0_61"/>
          <p:cNvSpPr txBox="1"/>
          <p:nvPr>
            <p:ph type="ctrTitle"/>
          </p:nvPr>
        </p:nvSpPr>
        <p:spPr>
          <a:xfrm>
            <a:off x="152100" y="238250"/>
            <a:ext cx="4846500" cy="6399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73333"/>
              <a:buNone/>
            </a:pPr>
            <a:r>
              <a:rPr lang="en-GB" sz="3000">
                <a:solidFill>
                  <a:schemeClr val="lt1"/>
                </a:solidFill>
                <a:latin typeface="Georgia"/>
                <a:ea typeface="Georgia"/>
                <a:cs typeface="Georgia"/>
                <a:sym typeface="Georgia"/>
              </a:rPr>
              <a:t>The Miracle of Islam</a:t>
            </a:r>
            <a:endParaRPr sz="3000">
              <a:solidFill>
                <a:schemeClr val="lt1"/>
              </a:solidFill>
              <a:latin typeface="Georgia"/>
              <a:ea typeface="Georgia"/>
              <a:cs typeface="Georgia"/>
              <a:sym typeface="Georgia"/>
            </a:endParaRPr>
          </a:p>
        </p:txBody>
      </p:sp>
      <p:sp>
        <p:nvSpPr>
          <p:cNvPr id="154" name="Google Shape;154;g2dc1f649c5a_0_61"/>
          <p:cNvSpPr txBox="1"/>
          <p:nvPr>
            <p:ph type="ctrTitle"/>
          </p:nvPr>
        </p:nvSpPr>
        <p:spPr>
          <a:xfrm>
            <a:off x="4299200" y="878150"/>
            <a:ext cx="4846500" cy="9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Al-Qur’an:</a:t>
            </a:r>
            <a:endParaRPr sz="47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g2dc1f649c5a_0_53"/>
          <p:cNvSpPr txBox="1"/>
          <p:nvPr>
            <p:ph type="ctrTitle"/>
          </p:nvPr>
        </p:nvSpPr>
        <p:spPr>
          <a:xfrm>
            <a:off x="260875" y="134675"/>
            <a:ext cx="4846500" cy="9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Al-Qur’an:</a:t>
            </a:r>
            <a:endParaRPr sz="4700">
              <a:solidFill>
                <a:schemeClr val="lt1"/>
              </a:solidFill>
              <a:latin typeface="Georgia"/>
              <a:ea typeface="Georgia"/>
              <a:cs typeface="Georgia"/>
              <a:sym typeface="Georgia"/>
            </a:endParaRPr>
          </a:p>
        </p:txBody>
      </p:sp>
      <p:sp>
        <p:nvSpPr>
          <p:cNvPr id="160" name="Google Shape;160;g2dc1f649c5a_0_53"/>
          <p:cNvSpPr txBox="1"/>
          <p:nvPr>
            <p:ph idx="4294967295" type="body"/>
          </p:nvPr>
        </p:nvSpPr>
        <p:spPr>
          <a:xfrm>
            <a:off x="360925" y="1212050"/>
            <a:ext cx="3482400" cy="2217000"/>
          </a:xfrm>
          <a:prstGeom prst="rect">
            <a:avLst/>
          </a:prstGeom>
          <a:solidFill>
            <a:srgbClr val="4C1130"/>
          </a:solid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Its content: </a:t>
            </a:r>
            <a:endParaRPr sz="1800">
              <a:solidFill>
                <a:schemeClr val="lt1"/>
              </a:solidFill>
              <a:latin typeface="Georgia"/>
              <a:ea typeface="Georgia"/>
              <a:cs typeface="Georgia"/>
              <a:sym typeface="Georgia"/>
            </a:endParaRPr>
          </a:p>
          <a:p>
            <a:pPr indent="-342900" lvl="1" marL="914400" rtl="0" algn="l">
              <a:lnSpc>
                <a:spcPct val="115000"/>
              </a:lnSpc>
              <a:spcBef>
                <a:spcPts val="0"/>
              </a:spcBef>
              <a:spcAft>
                <a:spcPts val="0"/>
              </a:spcAft>
              <a:buClr>
                <a:schemeClr val="lt1"/>
              </a:buClr>
              <a:buSzPts val="1800"/>
              <a:buFont typeface="Georgia"/>
              <a:buAutoNum type="alphaLcPeriod"/>
            </a:pPr>
            <a:r>
              <a:rPr lang="en-GB" sz="1800">
                <a:solidFill>
                  <a:schemeClr val="lt1"/>
                </a:solidFill>
                <a:latin typeface="Georgia"/>
                <a:ea typeface="Georgia"/>
                <a:cs typeface="Georgia"/>
                <a:sym typeface="Georgia"/>
              </a:rPr>
              <a:t>Allah</a:t>
            </a:r>
            <a:endParaRPr sz="1800">
              <a:solidFill>
                <a:schemeClr val="lt1"/>
              </a:solidFill>
              <a:latin typeface="Georgia"/>
              <a:ea typeface="Georgia"/>
              <a:cs typeface="Georgia"/>
              <a:sym typeface="Georgia"/>
            </a:endParaRPr>
          </a:p>
          <a:p>
            <a:pPr indent="-342900" lvl="1" marL="914400" rtl="0" algn="l">
              <a:lnSpc>
                <a:spcPct val="115000"/>
              </a:lnSpc>
              <a:spcBef>
                <a:spcPts val="0"/>
              </a:spcBef>
              <a:spcAft>
                <a:spcPts val="0"/>
              </a:spcAft>
              <a:buClr>
                <a:schemeClr val="lt1"/>
              </a:buClr>
              <a:buSzPts val="1800"/>
              <a:buFont typeface="Georgia"/>
              <a:buAutoNum type="alphaLcPeriod"/>
            </a:pPr>
            <a:r>
              <a:rPr lang="en-GB" sz="1800">
                <a:solidFill>
                  <a:schemeClr val="lt1"/>
                </a:solidFill>
                <a:latin typeface="Georgia"/>
                <a:ea typeface="Georgia"/>
                <a:cs typeface="Georgia"/>
                <a:sym typeface="Georgia"/>
              </a:rPr>
              <a:t>Nature &amp; Universe.</a:t>
            </a:r>
            <a:endParaRPr sz="1800">
              <a:solidFill>
                <a:schemeClr val="lt1"/>
              </a:solidFill>
              <a:latin typeface="Georgia"/>
              <a:ea typeface="Georgia"/>
              <a:cs typeface="Georgia"/>
              <a:sym typeface="Georgia"/>
            </a:endParaRPr>
          </a:p>
          <a:p>
            <a:pPr indent="-342900" lvl="1" marL="914400" rtl="0" algn="l">
              <a:lnSpc>
                <a:spcPct val="115000"/>
              </a:lnSpc>
              <a:spcBef>
                <a:spcPts val="0"/>
              </a:spcBef>
              <a:spcAft>
                <a:spcPts val="0"/>
              </a:spcAft>
              <a:buClr>
                <a:schemeClr val="lt1"/>
              </a:buClr>
              <a:buSzPts val="1800"/>
              <a:buFont typeface="Georgia"/>
              <a:buAutoNum type="alphaLcPeriod"/>
            </a:pPr>
            <a:r>
              <a:rPr lang="en-GB" sz="1800">
                <a:solidFill>
                  <a:schemeClr val="lt1"/>
                </a:solidFill>
                <a:latin typeface="Georgia"/>
                <a:ea typeface="Georgia"/>
                <a:cs typeface="Georgia"/>
                <a:sym typeface="Georgia"/>
              </a:rPr>
              <a:t>Stories.</a:t>
            </a:r>
            <a:endParaRPr sz="1800">
              <a:solidFill>
                <a:schemeClr val="lt1"/>
              </a:solidFill>
              <a:latin typeface="Georgia"/>
              <a:ea typeface="Georgia"/>
              <a:cs typeface="Georgia"/>
              <a:sym typeface="Georgia"/>
            </a:endParaRPr>
          </a:p>
          <a:p>
            <a:pPr indent="-342900" lvl="1" marL="914400" rtl="0" algn="l">
              <a:lnSpc>
                <a:spcPct val="115000"/>
              </a:lnSpc>
              <a:spcBef>
                <a:spcPts val="0"/>
              </a:spcBef>
              <a:spcAft>
                <a:spcPts val="0"/>
              </a:spcAft>
              <a:buClr>
                <a:schemeClr val="lt1"/>
              </a:buClr>
              <a:buSzPts val="1800"/>
              <a:buFont typeface="Georgia"/>
              <a:buAutoNum type="alphaLcPeriod"/>
            </a:pPr>
            <a:r>
              <a:rPr lang="en-GB" sz="1800">
                <a:solidFill>
                  <a:schemeClr val="lt1"/>
                </a:solidFill>
                <a:latin typeface="Georgia"/>
                <a:ea typeface="Georgia"/>
                <a:cs typeface="Georgia"/>
                <a:sym typeface="Georgia"/>
              </a:rPr>
              <a:t>The Day of </a:t>
            </a:r>
            <a:r>
              <a:rPr lang="en-GB" sz="1800">
                <a:solidFill>
                  <a:schemeClr val="lt1"/>
                </a:solidFill>
                <a:latin typeface="Georgia"/>
                <a:ea typeface="Georgia"/>
                <a:cs typeface="Georgia"/>
                <a:sym typeface="Georgia"/>
              </a:rPr>
              <a:t>Judgment .</a:t>
            </a:r>
            <a:endParaRPr sz="1800">
              <a:solidFill>
                <a:schemeClr val="lt1"/>
              </a:solidFill>
              <a:latin typeface="Georgia"/>
              <a:ea typeface="Georgia"/>
              <a:cs typeface="Georgia"/>
              <a:sym typeface="Georgia"/>
            </a:endParaRPr>
          </a:p>
          <a:p>
            <a:pPr indent="-342900" lvl="1" marL="914400" rtl="0" algn="l">
              <a:lnSpc>
                <a:spcPct val="115000"/>
              </a:lnSpc>
              <a:spcBef>
                <a:spcPts val="0"/>
              </a:spcBef>
              <a:spcAft>
                <a:spcPts val="0"/>
              </a:spcAft>
              <a:buClr>
                <a:schemeClr val="lt1"/>
              </a:buClr>
              <a:buSzPts val="1800"/>
              <a:buFont typeface="Georgia"/>
              <a:buAutoNum type="alphaLcPeriod"/>
            </a:pPr>
            <a:r>
              <a:rPr lang="en-GB" sz="1800">
                <a:solidFill>
                  <a:schemeClr val="lt1"/>
                </a:solidFill>
                <a:latin typeface="Georgia"/>
                <a:ea typeface="Georgia"/>
                <a:cs typeface="Georgia"/>
                <a:sym typeface="Georgia"/>
              </a:rPr>
              <a:t>Teachings.</a:t>
            </a:r>
            <a:r>
              <a:rPr lang="en-GB" sz="1800">
                <a:solidFill>
                  <a:schemeClr val="lt1"/>
                </a:solidFill>
                <a:latin typeface="Georgia"/>
                <a:ea typeface="Georgia"/>
                <a:cs typeface="Georgia"/>
                <a:sym typeface="Georgia"/>
              </a:rPr>
              <a:t> </a:t>
            </a:r>
            <a:endParaRPr sz="1800">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GB" sz="1800">
                <a:solidFill>
                  <a:schemeClr val="lt1"/>
                </a:solidFill>
                <a:latin typeface="Georgia"/>
                <a:ea typeface="Georgia"/>
                <a:cs typeface="Georgia"/>
                <a:sym typeface="Georgia"/>
              </a:rPr>
              <a:t>         </a:t>
            </a:r>
            <a:endParaRPr sz="18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g2dc1f649c5a_0_68"/>
          <p:cNvSpPr txBox="1"/>
          <p:nvPr>
            <p:ph idx="4294967295" type="body"/>
          </p:nvPr>
        </p:nvSpPr>
        <p:spPr>
          <a:xfrm>
            <a:off x="5055450" y="134675"/>
            <a:ext cx="4088400" cy="66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t" bIns="91425" lIns="91425" spcFirstLastPara="1" rIns="91425" wrap="square" tIns="91425">
            <a:normAutofit fontScale="77500"/>
          </a:bodyPr>
          <a:lstStyle/>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The Last messenger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His sayings and teachings was preserved in what is called Hadeeth – the second source of Islam.</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Not divine in any way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وَما مُحَمَّدٌ إِلّا رَسولٌ قَد خَلَت مِن قَبلِهِ الرُّسُلُ ۚ</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   Muḥammad is but an apostle; [other] apostles have passed before him.</a:t>
            </a:r>
            <a:endParaRPr>
              <a:solidFill>
                <a:schemeClr val="lt1"/>
              </a:solidFill>
              <a:latin typeface="Georgia"/>
              <a:ea typeface="Georgia"/>
              <a:cs typeface="Georgia"/>
              <a:sym typeface="Georgia"/>
            </a:endParaRPr>
          </a:p>
          <a:p>
            <a:pPr indent="-386080" lvl="0" marL="457200" rtl="0" algn="l">
              <a:lnSpc>
                <a:spcPct val="115000"/>
              </a:lnSpc>
              <a:spcBef>
                <a:spcPts val="0"/>
              </a:spcBef>
              <a:spcAft>
                <a:spcPts val="0"/>
              </a:spcAft>
              <a:buClr>
                <a:schemeClr val="lt1"/>
              </a:buClr>
              <a:buSzPct val="100000"/>
              <a:buFont typeface="Georgia"/>
              <a:buChar char="●"/>
            </a:pPr>
            <a:r>
              <a:rPr lang="en-GB">
                <a:solidFill>
                  <a:schemeClr val="lt1"/>
                </a:solidFill>
                <a:latin typeface="Georgia"/>
                <a:ea typeface="Georgia"/>
                <a:cs typeface="Georgia"/>
                <a:sym typeface="Georgia"/>
              </a:rPr>
              <a:t>Living example of God’s revelation .</a:t>
            </a:r>
            <a:endParaRPr>
              <a:solidFill>
                <a:schemeClr val="lt1"/>
              </a:solidFill>
              <a:latin typeface="Georgia"/>
              <a:ea typeface="Georgia"/>
              <a:cs typeface="Georgia"/>
              <a:sym typeface="Georgia"/>
            </a:endParaRPr>
          </a:p>
        </p:txBody>
      </p:sp>
      <p:sp>
        <p:nvSpPr>
          <p:cNvPr id="166" name="Google Shape;166;g2dc1f649c5a_0_68"/>
          <p:cNvSpPr txBox="1"/>
          <p:nvPr/>
        </p:nvSpPr>
        <p:spPr>
          <a:xfrm>
            <a:off x="176125" y="134675"/>
            <a:ext cx="4157700" cy="1169700"/>
          </a:xfrm>
          <a:prstGeom prst="rect">
            <a:avLst/>
          </a:prstGeom>
          <a:solidFill>
            <a:srgbClr val="4C1130"/>
          </a:solidFill>
          <a:ln cap="flat" cmpd="sng" w="381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3200">
                <a:solidFill>
                  <a:schemeClr val="lt1"/>
                </a:solidFill>
                <a:latin typeface="Georgia"/>
                <a:ea typeface="Georgia"/>
                <a:cs typeface="Georgia"/>
                <a:sym typeface="Georgia"/>
              </a:rPr>
              <a:t>The Prophet M. Pbuh:</a:t>
            </a:r>
            <a:endParaRPr sz="32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2dc1f649c5a_0_77"/>
          <p:cNvSpPr txBox="1"/>
          <p:nvPr>
            <p:ph type="ctrTitle"/>
          </p:nvPr>
        </p:nvSpPr>
        <p:spPr>
          <a:xfrm>
            <a:off x="260875" y="134675"/>
            <a:ext cx="4846500" cy="9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The Holy Places</a:t>
            </a:r>
            <a:endParaRPr sz="4700">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1"/>
          <p:cNvPicPr preferRelativeResize="0"/>
          <p:nvPr/>
        </p:nvPicPr>
        <p:blipFill rotWithShape="1">
          <a:blip r:embed="rId3">
            <a:alphaModFix/>
          </a:blip>
          <a:srcRect b="0" l="0" r="0" t="0"/>
          <a:stretch/>
        </p:blipFill>
        <p:spPr>
          <a:xfrm>
            <a:off x="839963" y="911700"/>
            <a:ext cx="7464074" cy="5598050"/>
          </a:xfrm>
          <a:prstGeom prst="rect">
            <a:avLst/>
          </a:prstGeom>
          <a:noFill/>
          <a:ln>
            <a:noFill/>
          </a:ln>
        </p:spPr>
      </p:pic>
      <p:sp>
        <p:nvSpPr>
          <p:cNvPr id="177" name="Google Shape;177;p21"/>
          <p:cNvSpPr txBox="1"/>
          <p:nvPr>
            <p:ph type="title"/>
          </p:nvPr>
        </p:nvSpPr>
        <p:spPr>
          <a:xfrm>
            <a:off x="2406750" y="0"/>
            <a:ext cx="4330500" cy="911700"/>
          </a:xfrm>
          <a:prstGeom prst="rect">
            <a:avLst/>
          </a:prstGeom>
          <a:solidFill>
            <a:srgbClr val="4C1130"/>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solidFill>
                  <a:schemeClr val="lt1"/>
                </a:solidFill>
                <a:latin typeface="Georgia"/>
                <a:ea typeface="Georgia"/>
                <a:cs typeface="Georgia"/>
                <a:sym typeface="Georgia"/>
              </a:rPr>
              <a:t>1.Makkah</a:t>
            </a:r>
            <a:endParaRPr>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2"/>
          <p:cNvPicPr preferRelativeResize="0"/>
          <p:nvPr/>
        </p:nvPicPr>
        <p:blipFill rotWithShape="1">
          <a:blip r:embed="rId3">
            <a:alphaModFix/>
          </a:blip>
          <a:srcRect b="0" l="0" r="0" t="0"/>
          <a:stretch/>
        </p:blipFill>
        <p:spPr>
          <a:xfrm>
            <a:off x="494000" y="128425"/>
            <a:ext cx="8394476" cy="6418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3"/>
          <p:cNvPicPr preferRelativeResize="0"/>
          <p:nvPr/>
        </p:nvPicPr>
        <p:blipFill rotWithShape="1">
          <a:blip r:embed="rId3">
            <a:alphaModFix/>
          </a:blip>
          <a:srcRect b="0" l="0" r="0" t="0"/>
          <a:stretch/>
        </p:blipFill>
        <p:spPr>
          <a:xfrm>
            <a:off x="383300" y="1084625"/>
            <a:ext cx="8349775" cy="5577400"/>
          </a:xfrm>
          <a:prstGeom prst="rect">
            <a:avLst/>
          </a:prstGeom>
          <a:noFill/>
          <a:ln>
            <a:noFill/>
          </a:ln>
        </p:spPr>
      </p:pic>
      <p:sp>
        <p:nvSpPr>
          <p:cNvPr id="188" name="Google Shape;188;p23"/>
          <p:cNvSpPr txBox="1"/>
          <p:nvPr>
            <p:ph type="title"/>
          </p:nvPr>
        </p:nvSpPr>
        <p:spPr>
          <a:xfrm>
            <a:off x="457200" y="-157162"/>
            <a:ext cx="8229600" cy="1143000"/>
          </a:xfrm>
          <a:prstGeom prst="rect">
            <a:avLst/>
          </a:prstGeom>
          <a:solidFill>
            <a:srgbClr val="4C1130"/>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solidFill>
                  <a:schemeClr val="lt1"/>
                </a:solidFill>
                <a:latin typeface="Georgia"/>
                <a:ea typeface="Georgia"/>
                <a:cs typeface="Georgia"/>
                <a:sym typeface="Georgia"/>
              </a:rPr>
              <a:t>2.Al Madina Al Munawra</a:t>
            </a:r>
            <a:endParaRPr>
              <a:solidFill>
                <a:schemeClr val="lt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b="0" l="0" r="0" t="0"/>
          <a:stretch/>
        </p:blipFill>
        <p:spPr>
          <a:xfrm>
            <a:off x="329625" y="176100"/>
            <a:ext cx="8581526" cy="6433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5"/>
          <p:cNvPicPr preferRelativeResize="0"/>
          <p:nvPr/>
        </p:nvPicPr>
        <p:blipFill rotWithShape="1">
          <a:blip r:embed="rId3">
            <a:alphaModFix/>
          </a:blip>
          <a:srcRect b="0" l="0" r="0" t="0"/>
          <a:stretch/>
        </p:blipFill>
        <p:spPr>
          <a:xfrm>
            <a:off x="722137" y="1083200"/>
            <a:ext cx="7699725" cy="5774799"/>
          </a:xfrm>
          <a:prstGeom prst="rect">
            <a:avLst/>
          </a:prstGeom>
          <a:noFill/>
          <a:ln>
            <a:noFill/>
          </a:ln>
        </p:spPr>
      </p:pic>
      <p:sp>
        <p:nvSpPr>
          <p:cNvPr id="199" name="Google Shape;199;p25"/>
          <p:cNvSpPr txBox="1"/>
          <p:nvPr>
            <p:ph type="title"/>
          </p:nvPr>
        </p:nvSpPr>
        <p:spPr>
          <a:xfrm>
            <a:off x="1647175" y="0"/>
            <a:ext cx="6050100" cy="990600"/>
          </a:xfrm>
          <a:prstGeom prst="rect">
            <a:avLst/>
          </a:prstGeom>
          <a:solidFill>
            <a:srgbClr val="4C1130"/>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solidFill>
                  <a:schemeClr val="lt1"/>
                </a:solidFill>
                <a:latin typeface="Georgia"/>
                <a:ea typeface="Georgia"/>
                <a:cs typeface="Georgia"/>
                <a:sym typeface="Georgia"/>
              </a:rPr>
              <a:t>3.Al-Aqsa Mosque</a:t>
            </a:r>
            <a:endParaRPr>
              <a:solidFill>
                <a:schemeClr val="lt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6000"/>
        </a:solidFill>
      </p:bgPr>
    </p:bg>
    <p:spTree>
      <p:nvGrpSpPr>
        <p:cNvPr id="93" name="Shape 93"/>
        <p:cNvGrpSpPr/>
        <p:nvPr/>
      </p:nvGrpSpPr>
      <p:grpSpPr>
        <a:xfrm>
          <a:off x="0" y="0"/>
          <a:ext cx="0" cy="0"/>
          <a:chOff x="0" y="0"/>
          <a:chExt cx="0" cy="0"/>
        </a:xfrm>
      </p:grpSpPr>
      <p:sp>
        <p:nvSpPr>
          <p:cNvPr id="94" name="Google Shape;94;g2dc20889284_0_50"/>
          <p:cNvSpPr txBox="1"/>
          <p:nvPr>
            <p:ph type="title"/>
          </p:nvPr>
        </p:nvSpPr>
        <p:spPr>
          <a:xfrm>
            <a:off x="327250" y="251500"/>
            <a:ext cx="3915000" cy="1084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lang="en-GB">
                <a:solidFill>
                  <a:schemeClr val="lt1"/>
                </a:solidFill>
                <a:latin typeface="Georgia"/>
                <a:ea typeface="Georgia"/>
                <a:cs typeface="Georgia"/>
                <a:sym typeface="Georgia"/>
              </a:rPr>
              <a:t>Our Topics Today:</a:t>
            </a:r>
            <a:endParaRPr>
              <a:solidFill>
                <a:schemeClr val="lt1"/>
              </a:solidFill>
              <a:latin typeface="Georgia"/>
              <a:ea typeface="Georgia"/>
              <a:cs typeface="Georgia"/>
              <a:sym typeface="Georgia"/>
            </a:endParaRPr>
          </a:p>
        </p:txBody>
      </p:sp>
      <p:sp>
        <p:nvSpPr>
          <p:cNvPr id="95" name="Google Shape;95;g2dc20889284_0_50"/>
          <p:cNvSpPr txBox="1"/>
          <p:nvPr>
            <p:ph idx="1" type="body"/>
          </p:nvPr>
        </p:nvSpPr>
        <p:spPr>
          <a:xfrm>
            <a:off x="0" y="1574626"/>
            <a:ext cx="4646400" cy="4827600"/>
          </a:xfrm>
          <a:prstGeom prst="rect">
            <a:avLst/>
          </a:prstGeom>
          <a:noFill/>
          <a:ln>
            <a:noFill/>
          </a:ln>
        </p:spPr>
        <p:txBody>
          <a:bodyPr anchorCtr="0" anchor="t" bIns="91425" lIns="91425" spcFirstLastPara="1" rIns="91425" wrap="square" tIns="91425">
            <a:normAutofit fontScale="77500" lnSpcReduction="20000"/>
          </a:bodyPr>
          <a:lstStyle/>
          <a:p>
            <a:pPr indent="-317182"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The Fundamentals of Islam:</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What does the word Islam means.</a:t>
            </a:r>
            <a:endParaRPr>
              <a:solidFill>
                <a:schemeClr val="lt1"/>
              </a:solidFill>
              <a:latin typeface="Georgia"/>
              <a:ea typeface="Georgia"/>
              <a:cs typeface="Georgia"/>
              <a:sym typeface="Georgia"/>
            </a:endParaRPr>
          </a:p>
          <a:p>
            <a:pPr indent="-297497" lvl="1" marL="914400" rtl="0" algn="l">
              <a:lnSpc>
                <a:spcPct val="115000"/>
              </a:lnSpc>
              <a:spcBef>
                <a:spcPts val="0"/>
              </a:spcBef>
              <a:spcAft>
                <a:spcPts val="0"/>
              </a:spcAft>
              <a:buClr>
                <a:schemeClr val="lt1"/>
              </a:buClr>
              <a:buSzPct val="50000"/>
              <a:buFont typeface="Georgia"/>
              <a:buAutoNum type="alphaLcPeriod"/>
            </a:pPr>
            <a:r>
              <a:rPr lang="en-GB">
                <a:solidFill>
                  <a:schemeClr val="lt1"/>
                </a:solidFill>
                <a:latin typeface="Georgia"/>
                <a:ea typeface="Georgia"/>
                <a:cs typeface="Georgia"/>
                <a:sym typeface="Georgia"/>
              </a:rPr>
              <a:t>Geographical Distribution.</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The continuity of the message </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The Oneness of God</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The Quran</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Prophet M</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The Holy Places for Muslims</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Islamic way of life</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Muslim Belief</a:t>
            </a:r>
            <a:endParaRPr>
              <a:solidFill>
                <a:schemeClr val="lt1"/>
              </a:solidFill>
              <a:latin typeface="Georgia"/>
              <a:ea typeface="Georgia"/>
              <a:cs typeface="Georgia"/>
              <a:sym typeface="Georgia"/>
            </a:endParaRPr>
          </a:p>
          <a:p>
            <a:pPr indent="-317182" lvl="1" marL="914400" rtl="0" algn="l">
              <a:lnSpc>
                <a:spcPct val="115000"/>
              </a:lnSpc>
              <a:spcBef>
                <a:spcPts val="0"/>
              </a:spcBef>
              <a:spcAft>
                <a:spcPts val="0"/>
              </a:spcAft>
              <a:buClr>
                <a:schemeClr val="lt1"/>
              </a:buClr>
              <a:buSzPct val="64285"/>
              <a:buFont typeface="Georgia"/>
              <a:buAutoNum type="alphaLcPeriod"/>
            </a:pPr>
            <a:r>
              <a:rPr lang="en-GB">
                <a:solidFill>
                  <a:schemeClr val="lt1"/>
                </a:solidFill>
                <a:latin typeface="Georgia"/>
                <a:ea typeface="Georgia"/>
                <a:cs typeface="Georgia"/>
                <a:sym typeface="Georgia"/>
              </a:rPr>
              <a:t>Muslim Worship </a:t>
            </a:r>
            <a:endParaRPr>
              <a:solidFill>
                <a:schemeClr val="lt1"/>
              </a:solidFill>
              <a:latin typeface="Georgia"/>
              <a:ea typeface="Georgia"/>
              <a:cs typeface="Georgia"/>
              <a:sym typeface="Georgia"/>
            </a:endParaRPr>
          </a:p>
          <a:p>
            <a:pPr indent="0" lvl="0" marL="457200" rtl="0" algn="l">
              <a:lnSpc>
                <a:spcPct val="115000"/>
              </a:lnSpc>
              <a:spcBef>
                <a:spcPts val="0"/>
              </a:spcBef>
              <a:spcAft>
                <a:spcPts val="0"/>
              </a:spcAft>
              <a:buNone/>
            </a:pPr>
            <a:r>
              <a:t/>
            </a:r>
            <a:endParaRPr>
              <a:solidFill>
                <a:schemeClr val="lt1"/>
              </a:solidFill>
              <a:latin typeface="Georgia"/>
              <a:ea typeface="Georgia"/>
              <a:cs typeface="Georgia"/>
              <a:sym typeface="Georgia"/>
            </a:endParaRPr>
          </a:p>
        </p:txBody>
      </p:sp>
      <p:pic>
        <p:nvPicPr>
          <p:cNvPr id="96" name="Google Shape;96;g2dc20889284_0_50"/>
          <p:cNvPicPr preferRelativeResize="0"/>
          <p:nvPr/>
        </p:nvPicPr>
        <p:blipFill rotWithShape="1">
          <a:blip r:embed="rId3">
            <a:alphaModFix/>
          </a:blip>
          <a:srcRect b="1682" l="0" r="2257" t="1605"/>
          <a:stretch/>
        </p:blipFill>
        <p:spPr>
          <a:xfrm>
            <a:off x="4497600" y="131925"/>
            <a:ext cx="4646401" cy="627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0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Effect filter="fade" transition="in">
                                      <p:cBhvr>
                                        <p:cTn dur="1000"/>
                                        <p:tgtEl>
                                          <p:spTgt spid="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Effect filter="fade" transition="in">
                                      <p:cBhvr>
                                        <p:cTn dur="1000"/>
                                        <p:tgtEl>
                                          <p:spTgt spid="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Effect filter="fade" transition="in">
                                      <p:cBhvr>
                                        <p:cTn dur="1000"/>
                                        <p:tgtEl>
                                          <p:spTgt spid="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Effect filter="fade" transition="in">
                                      <p:cBhvr>
                                        <p:cTn dur="1000"/>
                                        <p:tgtEl>
                                          <p:spTgt spid="9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9" st="9"/>
                                            </p:txEl>
                                          </p:spTgt>
                                        </p:tgtEl>
                                        <p:attrNameLst>
                                          <p:attrName>style.visibility</p:attrName>
                                        </p:attrNameLst>
                                      </p:cBhvr>
                                      <p:to>
                                        <p:strVal val="visible"/>
                                      </p:to>
                                    </p:set>
                                    <p:animEffect filter="fade" transition="in">
                                      <p:cBhvr>
                                        <p:cTn dur="1000"/>
                                        <p:tgtEl>
                                          <p:spTgt spid="9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0" st="10"/>
                                            </p:txEl>
                                          </p:spTgt>
                                        </p:tgtEl>
                                        <p:attrNameLst>
                                          <p:attrName>style.visibility</p:attrName>
                                        </p:attrNameLst>
                                      </p:cBhvr>
                                      <p:to>
                                        <p:strVal val="visible"/>
                                      </p:to>
                                    </p:set>
                                    <p:animEffect filter="fade" transition="in">
                                      <p:cBhvr>
                                        <p:cTn dur="1000"/>
                                        <p:tgtEl>
                                          <p:spTgt spid="9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1" st="11"/>
                                            </p:txEl>
                                          </p:spTgt>
                                        </p:tgtEl>
                                        <p:attrNameLst>
                                          <p:attrName>style.visibility</p:attrName>
                                        </p:attrNameLst>
                                      </p:cBhvr>
                                      <p:to>
                                        <p:strVal val="visible"/>
                                      </p:to>
                                    </p:set>
                                    <p:animEffect filter="fade" transition="in">
                                      <p:cBhvr>
                                        <p:cTn dur="1000"/>
                                        <p:tgtEl>
                                          <p:spTgt spid="9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http://www.palestineremembered.com/GeoPoints/Jerusalem_528/Jerusalem-11742.jpg" id="204" name="Google Shape;204;p26"/>
          <p:cNvPicPr preferRelativeResize="0"/>
          <p:nvPr/>
        </p:nvPicPr>
        <p:blipFill rotWithShape="1">
          <a:blip r:embed="rId3">
            <a:alphaModFix/>
          </a:blip>
          <a:srcRect b="0" l="0" r="0" t="0"/>
          <a:stretch/>
        </p:blipFill>
        <p:spPr>
          <a:xfrm>
            <a:off x="-13209" y="-357808"/>
            <a:ext cx="9753600" cy="731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g2dc1f649c5a_0_87"/>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Muslim Belief and Worship</a:t>
            </a:r>
            <a:endParaRPr sz="4700">
              <a:solidFill>
                <a:schemeClr val="lt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g2dc1f649c5a_0_97"/>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The six Articles of Faith :</a:t>
            </a:r>
            <a:endParaRPr sz="4700">
              <a:solidFill>
                <a:schemeClr val="lt1"/>
              </a:solidFill>
              <a:latin typeface="Georgia"/>
              <a:ea typeface="Georgia"/>
              <a:cs typeface="Georgia"/>
              <a:sym typeface="Georgia"/>
            </a:endParaRPr>
          </a:p>
        </p:txBody>
      </p:sp>
      <p:sp>
        <p:nvSpPr>
          <p:cNvPr id="215" name="Google Shape;215;g2dc1f649c5a_0_97"/>
          <p:cNvSpPr txBox="1"/>
          <p:nvPr>
            <p:ph idx="4294967295" type="body"/>
          </p:nvPr>
        </p:nvSpPr>
        <p:spPr>
          <a:xfrm>
            <a:off x="671700" y="2051175"/>
            <a:ext cx="6269100" cy="3118200"/>
          </a:xfrm>
          <a:prstGeom prst="rect">
            <a:avLst/>
          </a:prstGeom>
          <a:solidFill>
            <a:srgbClr val="4C1130"/>
          </a:solidFill>
          <a:ln>
            <a:noFill/>
          </a:ln>
        </p:spPr>
        <p:txBody>
          <a:bodyPr anchorCtr="0" anchor="t" bIns="91425" lIns="91425" spcFirstLastPara="1" rIns="91425" wrap="square" tIns="91425">
            <a:noAutofit/>
          </a:bodyPr>
          <a:lstStyle/>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Unity of God .</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Angels.</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Books of revelation .</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the Hereafter.</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Prophets . </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AutoNum type="arabicPeriod"/>
            </a:pPr>
            <a:r>
              <a:rPr lang="en-GB" sz="2365">
                <a:solidFill>
                  <a:schemeClr val="lt1"/>
                </a:solidFill>
                <a:latin typeface="Georgia"/>
                <a:ea typeface="Georgia"/>
                <a:cs typeface="Georgia"/>
                <a:sym typeface="Georgia"/>
              </a:rPr>
              <a:t>Faith in destiny/divine Decree</a:t>
            </a:r>
            <a:r>
              <a:rPr lang="en-GB" sz="2365">
                <a:solidFill>
                  <a:schemeClr val="lt1"/>
                </a:solidFill>
                <a:latin typeface="Georgia"/>
                <a:ea typeface="Georgia"/>
                <a:cs typeface="Georgia"/>
                <a:sym typeface="Georgia"/>
              </a:rPr>
              <a:t>     </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g2dc1f649c5a_0_102"/>
          <p:cNvSpPr txBox="1"/>
          <p:nvPr>
            <p:ph type="ctrTitle"/>
          </p:nvPr>
        </p:nvSpPr>
        <p:spPr>
          <a:xfrm>
            <a:off x="906475" y="725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Muslim Belief and Worship</a:t>
            </a:r>
            <a:endParaRPr sz="4700">
              <a:solidFill>
                <a:schemeClr val="lt1"/>
              </a:solidFill>
              <a:latin typeface="Georgia"/>
              <a:ea typeface="Georgia"/>
              <a:cs typeface="Georgia"/>
              <a:sym typeface="Georgia"/>
            </a:endParaRPr>
          </a:p>
        </p:txBody>
      </p:sp>
      <p:pic>
        <p:nvPicPr>
          <p:cNvPr id="221" name="Google Shape;221;g2dc1f649c5a_0_102"/>
          <p:cNvPicPr preferRelativeResize="0"/>
          <p:nvPr/>
        </p:nvPicPr>
        <p:blipFill rotWithShape="1">
          <a:blip r:embed="rId4">
            <a:alphaModFix/>
          </a:blip>
          <a:srcRect b="0" l="0" r="0" t="0"/>
          <a:stretch/>
        </p:blipFill>
        <p:spPr>
          <a:xfrm>
            <a:off x="2516494" y="1541334"/>
            <a:ext cx="6286500" cy="5133975"/>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g2dc1f649c5a_0_107"/>
          <p:cNvSpPr txBox="1"/>
          <p:nvPr>
            <p:ph idx="4294967295" type="body"/>
          </p:nvPr>
        </p:nvSpPr>
        <p:spPr>
          <a:xfrm>
            <a:off x="298750" y="1377800"/>
            <a:ext cx="6269100" cy="3719100"/>
          </a:xfrm>
          <a:prstGeom prst="rect">
            <a:avLst/>
          </a:prstGeom>
          <a:solidFill>
            <a:srgbClr val="4C1130"/>
          </a:solidFill>
          <a:ln>
            <a:noFill/>
          </a:ln>
        </p:spPr>
        <p:txBody>
          <a:bodyPr anchorCtr="0" anchor="t" bIns="91425" lIns="91425" spcFirstLastPara="1" rIns="91425" wrap="square" tIns="91425">
            <a:noAutofit/>
          </a:bodyPr>
          <a:lstStyle/>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The Muslim concept of worship is very broad.</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Believe with your heart , declare with your tongue and act with your </a:t>
            </a:r>
            <a:r>
              <a:rPr lang="en-GB" sz="2365">
                <a:solidFill>
                  <a:schemeClr val="lt1"/>
                </a:solidFill>
                <a:latin typeface="Georgia"/>
                <a:ea typeface="Georgia"/>
                <a:cs typeface="Georgia"/>
                <a:sym typeface="Georgia"/>
              </a:rPr>
              <a:t>limbs</a:t>
            </a:r>
            <a:r>
              <a:rPr lang="en-GB" sz="2365">
                <a:solidFill>
                  <a:schemeClr val="lt1"/>
                </a:solidFill>
                <a:latin typeface="Georgia"/>
                <a:ea typeface="Georgia"/>
                <a:cs typeface="Georgia"/>
                <a:sym typeface="Georgia"/>
              </a:rPr>
              <a:t> .</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The Objectives of the acts of worship is first  to  strengthen a Muslim's faith and show complete obedience to God, and second  to correct his manners. </a:t>
            </a:r>
            <a:r>
              <a:rPr lang="en-GB" sz="2365">
                <a:solidFill>
                  <a:schemeClr val="lt1"/>
                </a:solidFill>
                <a:latin typeface="Georgia"/>
                <a:ea typeface="Georgia"/>
                <a:cs typeface="Georgia"/>
                <a:sym typeface="Georgia"/>
              </a:rPr>
              <a:t>     </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g2dc1f649c5a_0_112"/>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1.Testimony of Faith-Al shahaadah</a:t>
            </a:r>
            <a:endParaRPr sz="4700">
              <a:solidFill>
                <a:schemeClr val="lt1"/>
              </a:solidFill>
              <a:latin typeface="Georgia"/>
              <a:ea typeface="Georgia"/>
              <a:cs typeface="Georgia"/>
              <a:sym typeface="Georgia"/>
            </a:endParaRPr>
          </a:p>
        </p:txBody>
      </p:sp>
      <p:sp>
        <p:nvSpPr>
          <p:cNvPr id="232" name="Google Shape;232;g2dc1f649c5a_0_112"/>
          <p:cNvSpPr txBox="1"/>
          <p:nvPr>
            <p:ph idx="4294967295" type="body"/>
          </p:nvPr>
        </p:nvSpPr>
        <p:spPr>
          <a:xfrm>
            <a:off x="671700" y="2051175"/>
            <a:ext cx="7698900" cy="4009200"/>
          </a:xfrm>
          <a:prstGeom prst="rect">
            <a:avLst/>
          </a:prstGeom>
          <a:solidFill>
            <a:srgbClr val="4C1130"/>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sz="2365">
                <a:solidFill>
                  <a:schemeClr val="lt1"/>
                </a:solidFill>
                <a:latin typeface="Georgia"/>
                <a:ea typeface="Georgia"/>
                <a:cs typeface="Georgia"/>
                <a:sym typeface="Georgia"/>
              </a:rPr>
              <a:t>bear witness that there is no diety except Allah, and I bear witness that Muhammad is the messenger of Allah.</a:t>
            </a:r>
            <a:endParaRPr i="1" sz="2365">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GB" sz="2365">
                <a:solidFill>
                  <a:schemeClr val="lt1"/>
                </a:solidFill>
                <a:latin typeface="Georgia"/>
                <a:ea typeface="Georgia"/>
                <a:cs typeface="Georgia"/>
                <a:sym typeface="Georgia"/>
              </a:rPr>
              <a:t>Ash-hadu an laa ilaaha il Allah, wa ash-hadu anna Muhammad ar-Rasuul Allah.</a:t>
            </a:r>
            <a:endParaRPr sz="2365">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GB" sz="2365">
                <a:solidFill>
                  <a:schemeClr val="lt1"/>
                </a:solidFill>
                <a:latin typeface="Georgia"/>
                <a:ea typeface="Georgia"/>
                <a:cs typeface="Georgia"/>
                <a:sym typeface="Georgia"/>
              </a:rPr>
              <a:t>A person who understands this declaration, recites it with sincerity, and lives according to its teachings is a Muslim.</a:t>
            </a:r>
            <a:endParaRPr sz="2365">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GB" sz="2365">
                <a:solidFill>
                  <a:schemeClr val="lt1"/>
                </a:solidFill>
                <a:latin typeface="Georgia"/>
                <a:ea typeface="Georgia"/>
                <a:cs typeface="Georgia"/>
                <a:sym typeface="Georgia"/>
              </a:rPr>
              <a:t>     </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sp>
        <p:nvSpPr>
          <p:cNvPr id="237" name="Google Shape;237;g2dc1f649c5a_0_117"/>
          <p:cNvSpPr txBox="1"/>
          <p:nvPr>
            <p:ph type="ctrTitle"/>
          </p:nvPr>
        </p:nvSpPr>
        <p:spPr>
          <a:xfrm>
            <a:off x="1460700" y="756250"/>
            <a:ext cx="4199100" cy="9612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4700">
                <a:solidFill>
                  <a:schemeClr val="lt1"/>
                </a:solidFill>
                <a:latin typeface="Georgia"/>
                <a:ea typeface="Georgia"/>
                <a:cs typeface="Georgia"/>
                <a:sym typeface="Georgia"/>
              </a:rPr>
              <a:t>2.AsSalah</a:t>
            </a:r>
            <a:r>
              <a:rPr lang="en-GB" sz="4700">
                <a:solidFill>
                  <a:schemeClr val="lt1"/>
                </a:solidFill>
                <a:latin typeface="Georgia"/>
                <a:ea typeface="Georgia"/>
                <a:cs typeface="Georgia"/>
                <a:sym typeface="Georgia"/>
              </a:rPr>
              <a:t>:</a:t>
            </a:r>
            <a:endParaRPr sz="4700">
              <a:solidFill>
                <a:schemeClr val="lt1"/>
              </a:solidFill>
              <a:latin typeface="Georgia"/>
              <a:ea typeface="Georgia"/>
              <a:cs typeface="Georgia"/>
              <a:sym typeface="Georgia"/>
            </a:endParaRPr>
          </a:p>
        </p:txBody>
      </p:sp>
      <p:sp>
        <p:nvSpPr>
          <p:cNvPr id="238" name="Google Shape;238;g2dc1f649c5a_0_117"/>
          <p:cNvSpPr txBox="1"/>
          <p:nvPr>
            <p:ph idx="4294967295" type="body"/>
          </p:nvPr>
        </p:nvSpPr>
        <p:spPr>
          <a:xfrm>
            <a:off x="671700" y="2051175"/>
            <a:ext cx="7066800" cy="4392600"/>
          </a:xfrm>
          <a:prstGeom prst="rect">
            <a:avLst/>
          </a:prstGeom>
          <a:solidFill>
            <a:srgbClr val="4C1130"/>
          </a:solidFill>
          <a:ln>
            <a:noFill/>
          </a:ln>
        </p:spPr>
        <p:txBody>
          <a:bodyPr anchorCtr="0" anchor="t" bIns="91425" lIns="91425" spcFirstLastPara="1" rIns="91425" wrap="square" tIns="91425">
            <a:noAutofit/>
          </a:bodyPr>
          <a:lstStyle/>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Five compulsory Prayers everyday.</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Prayer in Islam is a direct link between the worshipper and God.</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Prayers are performed at dawn, noon, mid-afternoon, sunset, and night.</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A Muslim may pray almost anywhere, such as in fields, offices, schools, factories, or hospitals.</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Friday is a special day of congregational prayer that takes place at midday.</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g2dc1f649c5a_0_122"/>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3.AzZakah - Alms Giving</a:t>
            </a:r>
            <a:r>
              <a:rPr lang="en-GB" sz="4700">
                <a:solidFill>
                  <a:schemeClr val="lt1"/>
                </a:solidFill>
                <a:latin typeface="Georgia"/>
                <a:ea typeface="Georgia"/>
                <a:cs typeface="Georgia"/>
                <a:sym typeface="Georgia"/>
              </a:rPr>
              <a:t> :</a:t>
            </a:r>
            <a:endParaRPr sz="4700">
              <a:solidFill>
                <a:schemeClr val="lt1"/>
              </a:solidFill>
              <a:latin typeface="Georgia"/>
              <a:ea typeface="Georgia"/>
              <a:cs typeface="Georgia"/>
              <a:sym typeface="Georgia"/>
            </a:endParaRPr>
          </a:p>
        </p:txBody>
      </p:sp>
      <p:sp>
        <p:nvSpPr>
          <p:cNvPr id="244" name="Google Shape;244;g2dc1f649c5a_0_122"/>
          <p:cNvSpPr txBox="1"/>
          <p:nvPr>
            <p:ph idx="4294967295" type="body"/>
          </p:nvPr>
        </p:nvSpPr>
        <p:spPr>
          <a:xfrm>
            <a:off x="671700" y="2051175"/>
            <a:ext cx="7584900" cy="3522300"/>
          </a:xfrm>
          <a:prstGeom prst="rect">
            <a:avLst/>
          </a:prstGeom>
          <a:solidFill>
            <a:srgbClr val="4C1130"/>
          </a:solidFill>
          <a:ln>
            <a:noFill/>
          </a:ln>
        </p:spPr>
        <p:txBody>
          <a:bodyPr anchorCtr="0" anchor="t" bIns="91425" lIns="91425" spcFirstLastPara="1" rIns="91425" wrap="square" tIns="91425">
            <a:noAutofit/>
          </a:bodyPr>
          <a:lstStyle/>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Giving zakat means ‘giving a specified percentage on certain properties to certain classes of needy people.</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This ensured redistribution of wealth to those who have to those that do not have their basic needs met.</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Zakat means to purify and to grow.</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 everything we have is a trust from God.</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 A person may also give as much as he or she pleases as voluntary alms or charity.</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g2dc1f649c5a_0_127"/>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4.Fasting - AsSawoum</a:t>
            </a:r>
            <a:r>
              <a:rPr lang="en-GB" sz="4700">
                <a:solidFill>
                  <a:schemeClr val="lt1"/>
                </a:solidFill>
                <a:latin typeface="Georgia"/>
                <a:ea typeface="Georgia"/>
                <a:cs typeface="Georgia"/>
                <a:sym typeface="Georgia"/>
              </a:rPr>
              <a:t> :</a:t>
            </a:r>
            <a:endParaRPr sz="4700">
              <a:solidFill>
                <a:schemeClr val="lt1"/>
              </a:solidFill>
              <a:latin typeface="Georgia"/>
              <a:ea typeface="Georgia"/>
              <a:cs typeface="Georgia"/>
              <a:sym typeface="Georgia"/>
            </a:endParaRPr>
          </a:p>
        </p:txBody>
      </p:sp>
      <p:sp>
        <p:nvSpPr>
          <p:cNvPr id="250" name="Google Shape;250;g2dc1f649c5a_0_127"/>
          <p:cNvSpPr txBox="1"/>
          <p:nvPr>
            <p:ph idx="4294967295" type="body"/>
          </p:nvPr>
        </p:nvSpPr>
        <p:spPr>
          <a:xfrm>
            <a:off x="671700" y="2051175"/>
            <a:ext cx="8247900" cy="2223300"/>
          </a:xfrm>
          <a:prstGeom prst="rect">
            <a:avLst/>
          </a:prstGeom>
          <a:solidFill>
            <a:srgbClr val="4C1130"/>
          </a:solidFill>
          <a:ln>
            <a:noFill/>
          </a:ln>
        </p:spPr>
        <p:txBody>
          <a:bodyPr anchorCtr="0" anchor="t" bIns="91425" lIns="91425" spcFirstLastPara="1" rIns="91425" wrap="square" tIns="91425">
            <a:spAutoFit/>
          </a:bodyPr>
          <a:lstStyle/>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fast from dawn until sundown, abstaining from food, drink, and sexual activity.</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a method of spiritual self-purification</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Create sympathy with those who go hungry</a:t>
            </a:r>
            <a:endParaRPr sz="2365">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g2dc1f649c5a_0_132"/>
          <p:cNvSpPr txBox="1"/>
          <p:nvPr>
            <p:ph type="ctrTitle"/>
          </p:nvPr>
        </p:nvSpPr>
        <p:spPr>
          <a:xfrm>
            <a:off x="813250" y="248625"/>
            <a:ext cx="4846500" cy="14688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0638"/>
              <a:buNone/>
            </a:pPr>
            <a:r>
              <a:rPr lang="en-GB" sz="4700">
                <a:solidFill>
                  <a:schemeClr val="lt1"/>
                </a:solidFill>
                <a:latin typeface="Georgia"/>
                <a:ea typeface="Georgia"/>
                <a:cs typeface="Georgia"/>
                <a:sym typeface="Georgia"/>
              </a:rPr>
              <a:t>5.Pilgrimage- Al Hajj</a:t>
            </a:r>
            <a:r>
              <a:rPr lang="en-GB" sz="4700">
                <a:solidFill>
                  <a:schemeClr val="lt1"/>
                </a:solidFill>
                <a:latin typeface="Georgia"/>
                <a:ea typeface="Georgia"/>
                <a:cs typeface="Georgia"/>
                <a:sym typeface="Georgia"/>
              </a:rPr>
              <a:t> :</a:t>
            </a:r>
            <a:endParaRPr sz="4700">
              <a:solidFill>
                <a:schemeClr val="lt1"/>
              </a:solidFill>
              <a:latin typeface="Georgia"/>
              <a:ea typeface="Georgia"/>
              <a:cs typeface="Georgia"/>
              <a:sym typeface="Georgia"/>
            </a:endParaRPr>
          </a:p>
        </p:txBody>
      </p:sp>
      <p:sp>
        <p:nvSpPr>
          <p:cNvPr id="256" name="Google Shape;256;g2dc1f649c5a_0_132"/>
          <p:cNvSpPr txBox="1"/>
          <p:nvPr>
            <p:ph idx="4294967295" type="body"/>
          </p:nvPr>
        </p:nvSpPr>
        <p:spPr>
          <a:xfrm>
            <a:off x="671700" y="2051175"/>
            <a:ext cx="6911400" cy="3118200"/>
          </a:xfrm>
          <a:prstGeom prst="rect">
            <a:avLst/>
          </a:prstGeom>
          <a:solidFill>
            <a:srgbClr val="4C1130"/>
          </a:solidFill>
          <a:ln>
            <a:noFill/>
          </a:ln>
        </p:spPr>
        <p:txBody>
          <a:bodyPr anchorCtr="0" anchor="t" bIns="91425" lIns="91425" spcFirstLastPara="1" rIns="91425" wrap="square" tIns="91425">
            <a:noAutofit/>
          </a:bodyPr>
          <a:lstStyle/>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An obligation once in a lifetime for the capable.</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 About two million people go to Makkah each year from every corner of the globe.</a:t>
            </a:r>
            <a:endParaRPr sz="2365">
              <a:solidFill>
                <a:schemeClr val="lt1"/>
              </a:solidFill>
              <a:latin typeface="Georgia"/>
              <a:ea typeface="Georgia"/>
              <a:cs typeface="Georgia"/>
              <a:sym typeface="Georgia"/>
            </a:endParaRPr>
          </a:p>
          <a:p>
            <a:pPr indent="-378777" lvl="0" marL="457200" rtl="0" algn="l">
              <a:lnSpc>
                <a:spcPct val="115000"/>
              </a:lnSpc>
              <a:spcBef>
                <a:spcPts val="0"/>
              </a:spcBef>
              <a:spcAft>
                <a:spcPts val="0"/>
              </a:spcAft>
              <a:buClr>
                <a:schemeClr val="lt1"/>
              </a:buClr>
              <a:buSzPts val="2365"/>
              <a:buFont typeface="Georgia"/>
              <a:buChar char="•"/>
            </a:pPr>
            <a:r>
              <a:rPr lang="en-GB" sz="2365">
                <a:solidFill>
                  <a:schemeClr val="lt1"/>
                </a:solidFill>
                <a:latin typeface="Georgia"/>
                <a:ea typeface="Georgia"/>
                <a:cs typeface="Georgia"/>
                <a:sym typeface="Georgia"/>
              </a:rPr>
              <a:t>Male pilgrims wear special simple clothes which strip away distinctions of class and culture so that all stand equal before God.</a:t>
            </a:r>
            <a:endParaRPr sz="2365">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g2dc20889284_0_105"/>
          <p:cNvSpPr txBox="1"/>
          <p:nvPr>
            <p:ph type="title"/>
          </p:nvPr>
        </p:nvSpPr>
        <p:spPr>
          <a:xfrm>
            <a:off x="1259625" y="852367"/>
            <a:ext cx="4365600" cy="763500"/>
          </a:xfrm>
          <a:prstGeom prst="rect">
            <a:avLst/>
          </a:prstGeom>
          <a:solidFill>
            <a:srgbClr val="1C4587"/>
          </a:solidFill>
          <a:ln cap="flat" cmpd="sng" w="2857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lang="en-GB">
                <a:solidFill>
                  <a:schemeClr val="lt1"/>
                </a:solidFill>
                <a:latin typeface="Georgia"/>
                <a:ea typeface="Georgia"/>
                <a:cs typeface="Georgia"/>
                <a:sym typeface="Georgia"/>
              </a:rPr>
              <a:t>Islam ?</a:t>
            </a:r>
            <a:endParaRPr>
              <a:solidFill>
                <a:schemeClr val="lt1"/>
              </a:solidFill>
              <a:latin typeface="Georgia"/>
              <a:ea typeface="Georgia"/>
              <a:cs typeface="Georgia"/>
              <a:sym typeface="Georgia"/>
            </a:endParaRPr>
          </a:p>
        </p:txBody>
      </p:sp>
      <p:sp>
        <p:nvSpPr>
          <p:cNvPr id="102" name="Google Shape;102;g2dc20889284_0_105"/>
          <p:cNvSpPr txBox="1"/>
          <p:nvPr/>
        </p:nvSpPr>
        <p:spPr>
          <a:xfrm>
            <a:off x="1010075" y="1804275"/>
            <a:ext cx="6314100" cy="3093900"/>
          </a:xfrm>
          <a:prstGeom prst="rect">
            <a:avLst/>
          </a:prstGeom>
          <a:solidFill>
            <a:srgbClr val="660000"/>
          </a:solid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The word “Islam” is an Arabic word which means “submission to the will of God”</a:t>
            </a:r>
            <a:endParaRPr sz="2100">
              <a:solidFill>
                <a:schemeClr val="lt1"/>
              </a:solidFill>
              <a:latin typeface="Georgia"/>
              <a:ea typeface="Georgia"/>
              <a:cs typeface="Georgia"/>
              <a:sym typeface="Georgia"/>
            </a:endParaRPr>
          </a:p>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comes from the same root as the Arabic word “salam”, which means “peace”</a:t>
            </a:r>
            <a:endParaRPr sz="2100">
              <a:solidFill>
                <a:schemeClr val="lt1"/>
              </a:solidFill>
              <a:latin typeface="Georgia"/>
              <a:ea typeface="Georgia"/>
              <a:cs typeface="Georgia"/>
              <a:sym typeface="Georgia"/>
            </a:endParaRPr>
          </a:p>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the religion of Islam teaches that in order to achieve true peace of mind and surety of heart, one must submit to God and live according to His Divinely revealed Law.</a:t>
            </a:r>
            <a:endParaRPr sz="2100">
              <a:solidFill>
                <a:schemeClr val="lt1"/>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800"/>
              <a:buFont typeface="Arial"/>
              <a:buNone/>
            </a:pPr>
            <a:r>
              <a:t/>
            </a:r>
            <a:endParaRPr sz="21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g2dc1f649c5a_0_92"/>
          <p:cNvSpPr txBox="1"/>
          <p:nvPr>
            <p:ph type="ctrTitle"/>
          </p:nvPr>
        </p:nvSpPr>
        <p:spPr>
          <a:xfrm>
            <a:off x="2280975" y="1522775"/>
            <a:ext cx="5198700" cy="9507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sz="5000">
                <a:solidFill>
                  <a:schemeClr val="lt1"/>
                </a:solidFill>
                <a:latin typeface="Georgia"/>
                <a:ea typeface="Georgia"/>
                <a:cs typeface="Georgia"/>
                <a:sym typeface="Georgia"/>
              </a:rPr>
              <a:t>Thank You</a:t>
            </a:r>
            <a:endParaRPr sz="5000">
              <a:solidFill>
                <a:schemeClr val="lt1"/>
              </a:solidFill>
              <a:latin typeface="Georgia"/>
              <a:ea typeface="Georgia"/>
              <a:cs typeface="Georgia"/>
              <a:sym typeface="Georgia"/>
            </a:endParaRPr>
          </a:p>
        </p:txBody>
      </p:sp>
      <p:sp>
        <p:nvSpPr>
          <p:cNvPr id="262" name="Google Shape;262;g2dc1f649c5a_0_92"/>
          <p:cNvSpPr txBox="1"/>
          <p:nvPr>
            <p:ph type="ctrTitle"/>
          </p:nvPr>
        </p:nvSpPr>
        <p:spPr>
          <a:xfrm>
            <a:off x="3056050" y="3301675"/>
            <a:ext cx="3605100" cy="842100"/>
          </a:xfrm>
          <a:prstGeom prst="rect">
            <a:avLst/>
          </a:prstGeom>
          <a:solidFill>
            <a:srgbClr val="4C1130"/>
          </a:solidFill>
          <a:ln cap="flat" cmpd="sng" w="38100">
            <a:solidFill>
              <a:schemeClr val="lt1"/>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3043"/>
              <a:buNone/>
            </a:pPr>
            <a:r>
              <a:rPr lang="en-GB" sz="4600">
                <a:solidFill>
                  <a:schemeClr val="lt1"/>
                </a:solidFill>
                <a:latin typeface="Georgia"/>
                <a:ea typeface="Georgia"/>
                <a:cs typeface="Georgia"/>
                <a:sym typeface="Georgia"/>
              </a:rPr>
              <a:t>Questions</a:t>
            </a:r>
            <a:endParaRPr sz="4600">
              <a:solidFill>
                <a:schemeClr val="lt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6" name="Shape 106"/>
        <p:cNvGrpSpPr/>
        <p:nvPr/>
      </p:nvGrpSpPr>
      <p:grpSpPr>
        <a:xfrm>
          <a:off x="0" y="0"/>
          <a:ext cx="0" cy="0"/>
          <a:chOff x="0" y="0"/>
          <a:chExt cx="0" cy="0"/>
        </a:xfrm>
      </p:grpSpPr>
      <p:sp>
        <p:nvSpPr>
          <p:cNvPr id="107" name="Google Shape;107;g2dc20889284_0_155"/>
          <p:cNvSpPr txBox="1"/>
          <p:nvPr/>
        </p:nvSpPr>
        <p:spPr>
          <a:xfrm>
            <a:off x="178750" y="328500"/>
            <a:ext cx="6389100" cy="849600"/>
          </a:xfrm>
          <a:prstGeom prst="rect">
            <a:avLst/>
          </a:prstGeom>
          <a:solidFill>
            <a:srgbClr val="274E1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GB" sz="4000">
                <a:solidFill>
                  <a:schemeClr val="lt1"/>
                </a:solidFill>
                <a:latin typeface="Georgia"/>
                <a:ea typeface="Georgia"/>
                <a:cs typeface="Georgia"/>
                <a:sym typeface="Georgia"/>
              </a:rPr>
              <a:t>Geographical Distribution:</a:t>
            </a:r>
            <a:endParaRPr b="0" i="1" sz="4000" u="none" cap="none" strike="noStrike">
              <a:solidFill>
                <a:schemeClr val="lt1"/>
              </a:solidFill>
              <a:latin typeface="Georgia"/>
              <a:ea typeface="Georgia"/>
              <a:cs typeface="Georgia"/>
              <a:sym typeface="Georgia"/>
            </a:endParaRPr>
          </a:p>
        </p:txBody>
      </p:sp>
      <p:pic>
        <p:nvPicPr>
          <p:cNvPr id="108" name="Google Shape;108;g2dc20889284_0_155"/>
          <p:cNvPicPr preferRelativeResize="0"/>
          <p:nvPr/>
        </p:nvPicPr>
        <p:blipFill>
          <a:blip r:embed="rId3">
            <a:alphaModFix/>
          </a:blip>
          <a:stretch>
            <a:fillRect/>
          </a:stretch>
        </p:blipFill>
        <p:spPr>
          <a:xfrm>
            <a:off x="6751425" y="1178100"/>
            <a:ext cx="2133600" cy="3876675"/>
          </a:xfrm>
          <a:prstGeom prst="rect">
            <a:avLst/>
          </a:prstGeom>
          <a:noFill/>
          <a:ln>
            <a:noFill/>
          </a:ln>
        </p:spPr>
      </p:pic>
      <p:sp>
        <p:nvSpPr>
          <p:cNvPr id="109" name="Google Shape;109;g2dc20889284_0_155"/>
          <p:cNvSpPr txBox="1"/>
          <p:nvPr/>
        </p:nvSpPr>
        <p:spPr>
          <a:xfrm>
            <a:off x="497275" y="1585000"/>
            <a:ext cx="5967000" cy="2401200"/>
          </a:xfrm>
          <a:prstGeom prst="rect">
            <a:avLst/>
          </a:prstGeom>
          <a:solidFill>
            <a:srgbClr val="073763"/>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Islam constitute the world's second largest religious group.</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In terms of percentage and worldwide spread, Islam is the fastest-growing major religion in the world.</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Most Muslims are either of two denominations: Sunni (87–90%, roughly 1.7 billion people)[6] or Shia (10–13%, roughly 180–230 million people).</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t/>
            </a:r>
            <a:endParaRPr sz="1800">
              <a:solidFill>
                <a:schemeClr val="lt1"/>
              </a:solidFill>
              <a:latin typeface="Georgia"/>
              <a:ea typeface="Georgia"/>
              <a:cs typeface="Georgia"/>
              <a:sym typeface="Georgia"/>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3" name="Shape 113"/>
        <p:cNvGrpSpPr/>
        <p:nvPr/>
      </p:nvGrpSpPr>
      <p:grpSpPr>
        <a:xfrm>
          <a:off x="0" y="0"/>
          <a:ext cx="0" cy="0"/>
          <a:chOff x="0" y="0"/>
          <a:chExt cx="0" cy="0"/>
        </a:xfrm>
      </p:grpSpPr>
      <p:pic>
        <p:nvPicPr>
          <p:cNvPr id="114" name="Google Shape;114;g2dc1f649c5a_0_14"/>
          <p:cNvPicPr preferRelativeResize="0"/>
          <p:nvPr/>
        </p:nvPicPr>
        <p:blipFill>
          <a:blip r:embed="rId3">
            <a:alphaModFix/>
          </a:blip>
          <a:stretch>
            <a:fillRect/>
          </a:stretch>
        </p:blipFill>
        <p:spPr>
          <a:xfrm>
            <a:off x="963400" y="940575"/>
            <a:ext cx="6690744" cy="3295775"/>
          </a:xfrm>
          <a:prstGeom prst="rect">
            <a:avLst/>
          </a:prstGeom>
          <a:noFill/>
          <a:ln>
            <a:noFill/>
          </a:ln>
        </p:spPr>
      </p:pic>
      <p:sp>
        <p:nvSpPr>
          <p:cNvPr id="115" name="Google Shape;115;g2dc1f649c5a_0_14"/>
          <p:cNvSpPr txBox="1"/>
          <p:nvPr/>
        </p:nvSpPr>
        <p:spPr>
          <a:xfrm>
            <a:off x="580100" y="386475"/>
            <a:ext cx="5967000" cy="554100"/>
          </a:xfrm>
          <a:prstGeom prst="rect">
            <a:avLst/>
          </a:prstGeom>
          <a:solidFill>
            <a:srgbClr val="5B0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Georgia"/>
                <a:ea typeface="Georgia"/>
                <a:cs typeface="Georgia"/>
                <a:sym typeface="Georgia"/>
              </a:rPr>
              <a:t>Map of major denominations and religions</a:t>
            </a:r>
            <a:endParaRPr sz="2400">
              <a:solidFill>
                <a:schemeClr val="lt1"/>
              </a:solidFill>
              <a:latin typeface="Georgia"/>
              <a:ea typeface="Georgia"/>
              <a:cs typeface="Georgia"/>
              <a:sym typeface="Georgia"/>
            </a:endParaRPr>
          </a:p>
        </p:txBody>
      </p:sp>
      <p:sp>
        <p:nvSpPr>
          <p:cNvPr id="116" name="Google Shape;116;g2dc1f649c5a_0_14"/>
          <p:cNvSpPr txBox="1"/>
          <p:nvPr/>
        </p:nvSpPr>
        <p:spPr>
          <a:xfrm>
            <a:off x="1336350" y="4374200"/>
            <a:ext cx="6112200" cy="2401200"/>
          </a:xfrm>
          <a:prstGeom prst="rect">
            <a:avLst/>
          </a:prstGeom>
          <a:solidFill>
            <a:srgbClr val="0C343D"/>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50 Muslim-majority countries</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62% of the world's Muslims live in the Asia-Pacific region (from Turkey to Indonesia)</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Country No 1 ?</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Country No 2 ?</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Country No 3 ?</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Country No 4 ?</a:t>
            </a:r>
            <a:endParaRPr sz="1800">
              <a:solidFill>
                <a:schemeClr val="lt1"/>
              </a:solidFill>
              <a:latin typeface="Georgia"/>
              <a:ea typeface="Georgia"/>
              <a:cs typeface="Georgia"/>
              <a:sym typeface="Georgia"/>
            </a:endParaRPr>
          </a:p>
          <a:p>
            <a:pPr indent="-342900" lvl="0" marL="457200" rtl="0" algn="l">
              <a:spcBef>
                <a:spcPts val="0"/>
              </a:spcBef>
              <a:spcAft>
                <a:spcPts val="0"/>
              </a:spcAft>
              <a:buClr>
                <a:schemeClr val="lt1"/>
              </a:buClr>
              <a:buSzPts val="1800"/>
              <a:buFont typeface="Georgia"/>
              <a:buChar char="●"/>
            </a:pPr>
            <a:r>
              <a:rPr lang="en-GB" sz="1800">
                <a:solidFill>
                  <a:schemeClr val="lt1"/>
                </a:solidFill>
                <a:latin typeface="Georgia"/>
                <a:ea typeface="Georgia"/>
                <a:cs typeface="Georgia"/>
                <a:sym typeface="Georgia"/>
              </a:rPr>
              <a:t>Arab Muslim Countries % ? </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0" name="Shape 120"/>
        <p:cNvGrpSpPr/>
        <p:nvPr/>
      </p:nvGrpSpPr>
      <p:grpSpPr>
        <a:xfrm>
          <a:off x="0" y="0"/>
          <a:ext cx="0" cy="0"/>
          <a:chOff x="0" y="0"/>
          <a:chExt cx="0" cy="0"/>
        </a:xfrm>
      </p:grpSpPr>
      <p:pic>
        <p:nvPicPr>
          <p:cNvPr id="121" name="Google Shape;121;g2dc1f649c5a_0_8"/>
          <p:cNvPicPr preferRelativeResize="0"/>
          <p:nvPr/>
        </p:nvPicPr>
        <p:blipFill>
          <a:blip r:embed="rId3">
            <a:alphaModFix/>
          </a:blip>
          <a:stretch>
            <a:fillRect/>
          </a:stretch>
        </p:blipFill>
        <p:spPr>
          <a:xfrm>
            <a:off x="0" y="1149875"/>
            <a:ext cx="9144000" cy="502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g2dc1f649c5a_0_24"/>
          <p:cNvSpPr txBox="1"/>
          <p:nvPr>
            <p:ph type="title"/>
          </p:nvPr>
        </p:nvSpPr>
        <p:spPr>
          <a:xfrm>
            <a:off x="1259625" y="852375"/>
            <a:ext cx="6240600" cy="763500"/>
          </a:xfrm>
          <a:prstGeom prst="rect">
            <a:avLst/>
          </a:prstGeom>
          <a:solidFill>
            <a:srgbClr val="5B0F00"/>
          </a:solidFill>
          <a:ln cap="flat" cmpd="sng" w="28575">
            <a:solidFill>
              <a:schemeClr val="lt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lang="en-GB">
                <a:solidFill>
                  <a:schemeClr val="lt1"/>
                </a:solidFill>
                <a:latin typeface="Georgia"/>
                <a:ea typeface="Georgia"/>
                <a:cs typeface="Georgia"/>
                <a:sym typeface="Georgia"/>
              </a:rPr>
              <a:t>It is the Same message</a:t>
            </a:r>
            <a:r>
              <a:rPr lang="en-GB">
                <a:solidFill>
                  <a:schemeClr val="lt1"/>
                </a:solidFill>
                <a:latin typeface="Georgia"/>
                <a:ea typeface="Georgia"/>
                <a:cs typeface="Georgia"/>
                <a:sym typeface="Georgia"/>
              </a:rPr>
              <a:t> ?</a:t>
            </a:r>
            <a:endParaRPr>
              <a:solidFill>
                <a:schemeClr val="lt1"/>
              </a:solidFill>
              <a:latin typeface="Georgia"/>
              <a:ea typeface="Georgia"/>
              <a:cs typeface="Georgia"/>
              <a:sym typeface="Georgia"/>
            </a:endParaRPr>
          </a:p>
        </p:txBody>
      </p:sp>
      <p:sp>
        <p:nvSpPr>
          <p:cNvPr id="127" name="Google Shape;127;g2dc1f649c5a_0_24"/>
          <p:cNvSpPr txBox="1"/>
          <p:nvPr/>
        </p:nvSpPr>
        <p:spPr>
          <a:xfrm>
            <a:off x="1010075" y="1804275"/>
            <a:ext cx="6314100" cy="2447400"/>
          </a:xfrm>
          <a:prstGeom prst="rect">
            <a:avLst/>
          </a:prstGeom>
          <a:solidFill>
            <a:srgbClr val="073763"/>
          </a:solid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Islam is not a new religion.</a:t>
            </a:r>
            <a:endParaRPr sz="2100">
              <a:solidFill>
                <a:schemeClr val="lt1"/>
              </a:solidFill>
              <a:latin typeface="Georgia"/>
              <a:ea typeface="Georgia"/>
              <a:cs typeface="Georgia"/>
              <a:sym typeface="Georgia"/>
            </a:endParaRPr>
          </a:p>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Continuity of the Message.</a:t>
            </a:r>
            <a:endParaRPr sz="2100">
              <a:solidFill>
                <a:schemeClr val="lt1"/>
              </a:solidFill>
              <a:latin typeface="Georgia"/>
              <a:ea typeface="Georgia"/>
              <a:cs typeface="Georgia"/>
              <a:sym typeface="Georgia"/>
            </a:endParaRPr>
          </a:p>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Prophet Muhammad is not the founder of a new religion</a:t>
            </a:r>
            <a:endParaRPr sz="2100">
              <a:solidFill>
                <a:schemeClr val="lt1"/>
              </a:solidFill>
              <a:latin typeface="Georgia"/>
              <a:ea typeface="Georgia"/>
              <a:cs typeface="Georgia"/>
              <a:sym typeface="Georgia"/>
            </a:endParaRPr>
          </a:p>
          <a:p>
            <a:pPr indent="-361950" lvl="0" marL="457200" marR="0" rtl="0" algn="just">
              <a:lnSpc>
                <a:spcPct val="100000"/>
              </a:lnSpc>
              <a:spcBef>
                <a:spcPts val="0"/>
              </a:spcBef>
              <a:spcAft>
                <a:spcPts val="0"/>
              </a:spcAft>
              <a:buClr>
                <a:schemeClr val="lt1"/>
              </a:buClr>
              <a:buSzPts val="2100"/>
              <a:buFont typeface="Georgia"/>
              <a:buChar char="●"/>
            </a:pPr>
            <a:r>
              <a:rPr lang="en-GB" sz="2100">
                <a:solidFill>
                  <a:schemeClr val="lt1"/>
                </a:solidFill>
                <a:latin typeface="Georgia"/>
                <a:ea typeface="Georgia"/>
                <a:cs typeface="Georgia"/>
                <a:sym typeface="Georgia"/>
              </a:rPr>
              <a:t>The way of Islam is the same as the way of the prophet Abraham.</a:t>
            </a:r>
            <a:endParaRPr sz="2100">
              <a:solidFill>
                <a:schemeClr val="lt1"/>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800"/>
              <a:buFont typeface="Arial"/>
              <a:buNone/>
            </a:pPr>
            <a:r>
              <a:t/>
            </a:r>
            <a:endParaRPr sz="21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131" name="Shape 131"/>
        <p:cNvGrpSpPr/>
        <p:nvPr/>
      </p:nvGrpSpPr>
      <p:grpSpPr>
        <a:xfrm>
          <a:off x="0" y="0"/>
          <a:ext cx="0" cy="0"/>
          <a:chOff x="0" y="0"/>
          <a:chExt cx="0" cy="0"/>
        </a:xfrm>
      </p:grpSpPr>
      <p:sp>
        <p:nvSpPr>
          <p:cNvPr id="132" name="Google Shape;132;g2dc1f649c5a_0_29"/>
          <p:cNvSpPr txBox="1"/>
          <p:nvPr>
            <p:ph idx="1" type="body"/>
          </p:nvPr>
        </p:nvSpPr>
        <p:spPr>
          <a:xfrm>
            <a:off x="0" y="1129150"/>
            <a:ext cx="4646400" cy="5366400"/>
          </a:xfrm>
          <a:prstGeom prst="rect">
            <a:avLst/>
          </a:prstGeom>
          <a:noFill/>
          <a:ln>
            <a:noFill/>
          </a:ln>
        </p:spPr>
        <p:txBody>
          <a:bodyPr anchorCtr="0" anchor="t" bIns="91425" lIns="91425" spcFirstLastPara="1" rIns="91425" wrap="square" tIns="91425">
            <a:normAutofit fontScale="70000" lnSpcReduction="10000"/>
          </a:bodyPr>
          <a:lstStyle/>
          <a:p>
            <a:pPr indent="-308610"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The foundation of the Islamic faith is the belief in the Oneness of Almighty God - the God of Abraham, Noah, Moses and Jesus.</a:t>
            </a:r>
            <a:endParaRPr>
              <a:solidFill>
                <a:schemeClr val="lt1"/>
              </a:solidFill>
              <a:latin typeface="Georgia"/>
              <a:ea typeface="Georgia"/>
              <a:cs typeface="Georgia"/>
              <a:sym typeface="Georgia"/>
            </a:endParaRPr>
          </a:p>
          <a:p>
            <a:pPr indent="-308610"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 All prayers and worship should be exclusively for God.</a:t>
            </a:r>
            <a:endParaRPr>
              <a:solidFill>
                <a:schemeClr val="lt1"/>
              </a:solidFill>
              <a:latin typeface="Georgia"/>
              <a:ea typeface="Georgia"/>
              <a:cs typeface="Georgia"/>
              <a:sym typeface="Georgia"/>
            </a:endParaRPr>
          </a:p>
          <a:p>
            <a:pPr indent="-308610"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No ambiguity in divinity - God is God and man is man.</a:t>
            </a:r>
            <a:endParaRPr>
              <a:solidFill>
                <a:schemeClr val="lt1"/>
              </a:solidFill>
              <a:latin typeface="Georgia"/>
              <a:ea typeface="Georgia"/>
              <a:cs typeface="Georgia"/>
              <a:sym typeface="Georgia"/>
            </a:endParaRPr>
          </a:p>
          <a:p>
            <a:pPr indent="-308610"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Muslims believe that God is Loving, Compassionate and Merciful, and that He is concerned with the daily affairs of human beings.</a:t>
            </a:r>
            <a:endParaRPr>
              <a:solidFill>
                <a:schemeClr val="lt1"/>
              </a:solidFill>
              <a:latin typeface="Georgia"/>
              <a:ea typeface="Georgia"/>
              <a:cs typeface="Georgia"/>
              <a:sym typeface="Georgia"/>
            </a:endParaRPr>
          </a:p>
        </p:txBody>
      </p:sp>
      <p:pic>
        <p:nvPicPr>
          <p:cNvPr id="133" name="Google Shape;133;g2dc1f649c5a_0_29"/>
          <p:cNvPicPr preferRelativeResize="0"/>
          <p:nvPr/>
        </p:nvPicPr>
        <p:blipFill>
          <a:blip r:embed="rId3">
            <a:alphaModFix/>
          </a:blip>
          <a:stretch>
            <a:fillRect/>
          </a:stretch>
        </p:blipFill>
        <p:spPr>
          <a:xfrm>
            <a:off x="4646400" y="421750"/>
            <a:ext cx="4192800" cy="4161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137" name="Shape 137"/>
        <p:cNvGrpSpPr/>
        <p:nvPr/>
      </p:nvGrpSpPr>
      <p:grpSpPr>
        <a:xfrm>
          <a:off x="0" y="0"/>
          <a:ext cx="0" cy="0"/>
          <a:chOff x="0" y="0"/>
          <a:chExt cx="0" cy="0"/>
        </a:xfrm>
      </p:grpSpPr>
      <p:sp>
        <p:nvSpPr>
          <p:cNvPr id="138" name="Google Shape;138;g2dc1f649c5a_0_36"/>
          <p:cNvSpPr txBox="1"/>
          <p:nvPr>
            <p:ph idx="1" type="body"/>
          </p:nvPr>
        </p:nvSpPr>
        <p:spPr>
          <a:xfrm>
            <a:off x="0" y="1129150"/>
            <a:ext cx="4646400" cy="5366400"/>
          </a:xfrm>
          <a:prstGeom prst="rect">
            <a:avLst/>
          </a:prstGeom>
          <a:noFill/>
          <a:ln>
            <a:noFill/>
          </a:ln>
        </p:spPr>
        <p:txBody>
          <a:bodyPr anchorCtr="0" anchor="t" bIns="91425" lIns="91425" spcFirstLastPara="1" rIns="91425" wrap="square" tIns="91425">
            <a:normAutofit fontScale="77500" lnSpcReduction="10000"/>
          </a:bodyPr>
          <a:lstStyle/>
          <a:p>
            <a:pPr indent="-317182"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Allah ?</a:t>
            </a:r>
            <a:endParaRPr>
              <a:solidFill>
                <a:schemeClr val="lt1"/>
              </a:solidFill>
              <a:latin typeface="Georgia"/>
              <a:ea typeface="Georgia"/>
              <a:cs typeface="Georgia"/>
              <a:sym typeface="Georgia"/>
            </a:endParaRPr>
          </a:p>
          <a:p>
            <a:pPr indent="-317182"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Muslims reject the Christian belief that God is a Trinity, not only because the Quran rejects it, but also because if this was God’s true nature, He would have clearly revealed it to Abraham, Noah, Jesus and all of the other prophets.</a:t>
            </a:r>
            <a:endParaRPr>
              <a:solidFill>
                <a:schemeClr val="lt1"/>
              </a:solidFill>
              <a:latin typeface="Georgia"/>
              <a:ea typeface="Georgia"/>
              <a:cs typeface="Georgia"/>
              <a:sym typeface="Georgia"/>
            </a:endParaRPr>
          </a:p>
          <a:p>
            <a:pPr indent="-317182" lvl="0" marL="457200" rtl="0" algn="l">
              <a:lnSpc>
                <a:spcPct val="115000"/>
              </a:lnSpc>
              <a:spcBef>
                <a:spcPts val="0"/>
              </a:spcBef>
              <a:spcAft>
                <a:spcPts val="0"/>
              </a:spcAft>
              <a:buClr>
                <a:schemeClr val="lt1"/>
              </a:buClr>
              <a:buSzPct val="56250"/>
              <a:buFont typeface="Georgia"/>
              <a:buChar char="●"/>
            </a:pPr>
            <a:r>
              <a:rPr lang="en-GB">
                <a:solidFill>
                  <a:schemeClr val="lt1"/>
                </a:solidFill>
                <a:latin typeface="Georgia"/>
                <a:ea typeface="Georgia"/>
                <a:cs typeface="Georgia"/>
                <a:sym typeface="Georgia"/>
              </a:rPr>
              <a:t>What was the religion of prophet Abraham ?</a:t>
            </a:r>
            <a:endParaRPr>
              <a:solidFill>
                <a:schemeClr val="lt1"/>
              </a:solidFill>
              <a:latin typeface="Georgia"/>
              <a:ea typeface="Georgia"/>
              <a:cs typeface="Georgia"/>
              <a:sym typeface="Georgia"/>
            </a:endParaRPr>
          </a:p>
          <a:p>
            <a:pPr indent="0" lvl="0" marL="0" rtl="0" algn="l">
              <a:lnSpc>
                <a:spcPct val="115000"/>
              </a:lnSpc>
              <a:spcBef>
                <a:spcPts val="0"/>
              </a:spcBef>
              <a:spcAft>
                <a:spcPts val="0"/>
              </a:spcAft>
              <a:buNone/>
            </a:pPr>
            <a:r>
              <a:rPr lang="en-GB">
                <a:solidFill>
                  <a:schemeClr val="lt1"/>
                </a:solidFill>
                <a:latin typeface="Georgia"/>
                <a:ea typeface="Georgia"/>
                <a:cs typeface="Georgia"/>
                <a:sym typeface="Georgia"/>
              </a:rPr>
              <a:t>         </a:t>
            </a:r>
            <a:endParaRPr>
              <a:solidFill>
                <a:schemeClr val="lt1"/>
              </a:solidFill>
              <a:latin typeface="Georgia"/>
              <a:ea typeface="Georgia"/>
              <a:cs typeface="Georgia"/>
              <a:sym typeface="Georgia"/>
            </a:endParaRPr>
          </a:p>
        </p:txBody>
      </p:sp>
      <p:pic>
        <p:nvPicPr>
          <p:cNvPr id="139" name="Google Shape;139;g2dc1f649c5a_0_36"/>
          <p:cNvPicPr preferRelativeResize="0"/>
          <p:nvPr/>
        </p:nvPicPr>
        <p:blipFill>
          <a:blip r:embed="rId3">
            <a:alphaModFix/>
          </a:blip>
          <a:stretch>
            <a:fillRect/>
          </a:stretch>
        </p:blipFill>
        <p:spPr>
          <a:xfrm>
            <a:off x="4646400" y="421750"/>
            <a:ext cx="4192800" cy="4161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2017-04-01T10:33:54Z</dcterms:created>
  <dc:creator>Mustafa</dc:creator>
</cp:coreProperties>
</file>